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9" r:id="rId3"/>
    <p:sldId id="274" r:id="rId4"/>
    <p:sldId id="275" r:id="rId5"/>
    <p:sldId id="270" r:id="rId6"/>
    <p:sldId id="278" r:id="rId7"/>
    <p:sldId id="271" r:id="rId8"/>
    <p:sldId id="256" r:id="rId9"/>
    <p:sldId id="261" r:id="rId10"/>
    <p:sldId id="258" r:id="rId11"/>
    <p:sldId id="260" r:id="rId12"/>
    <p:sldId id="276" r:id="rId13"/>
    <p:sldId id="277" r:id="rId14"/>
    <p:sldId id="279" r:id="rId15"/>
    <p:sldId id="262" r:id="rId16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C6BFA-1386-42EF-B857-5A6C2BF8798A}" type="datetimeFigureOut">
              <a:rPr lang="is-IS" smtClean="0"/>
              <a:t>22.9.2015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8633A-266A-40A2-950B-B3A5A43615C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0458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8633A-266A-40A2-950B-B3A5A43615C5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8910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8633A-266A-40A2-950B-B3A5A43615C5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1479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8633A-266A-40A2-950B-B3A5A43615C5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642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A898FB-503F-4AE4-89F2-16033332967C}" type="slidenum">
              <a:rPr lang="en-US" altLang="is-I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is-I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s-IS" altLang="is-IS" smtClean="0"/>
          </a:p>
        </p:txBody>
      </p:sp>
      <p:pic>
        <p:nvPicPr>
          <p:cNvPr id="22533" name="Picture 5" descr="GDP_nominal_per_capita_world_map_IMF_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313"/>
            <a:ext cx="6858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95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00E6-AD40-4B6F-BC4B-48C5D5743643}" type="datetime1">
              <a:rPr lang="is-IS" smtClean="0"/>
              <a:t>22.9.2015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557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6167-985C-42EA-98CD-E30B08230D59}" type="datetime1">
              <a:rPr lang="is-IS" smtClean="0"/>
              <a:t>22.9.2015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456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C79A-5A61-4B0E-896B-275DCC89B39D}" type="datetime1">
              <a:rPr lang="is-IS" smtClean="0"/>
              <a:t>22.9.2015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2936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55A-E9D4-4BCF-B7CE-3B2D32F8100A}" type="datetime1">
              <a:rPr lang="is-IS" smtClean="0"/>
              <a:t>22.9.2015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9759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FA68-02E7-4554-90BB-3472DBAAA51C}" type="datetime1">
              <a:rPr lang="is-IS" smtClean="0"/>
              <a:t>22.9.2015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812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65FF-40F4-4722-B36E-C43F5B036FE3}" type="datetime1">
              <a:rPr lang="is-IS" smtClean="0"/>
              <a:t>22.9.2015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617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A083-43A9-4A0F-B16D-28F24D36D8B2}" type="datetime1">
              <a:rPr lang="is-IS" smtClean="0"/>
              <a:t>22.9.2015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460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8354-8717-4C05-B1F1-ABA4BA60AD4D}" type="datetime1">
              <a:rPr lang="is-IS" smtClean="0"/>
              <a:t>22.9.2015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4308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7C22-6899-483D-B92E-DF0EA779D34F}" type="datetime1">
              <a:rPr lang="is-IS" smtClean="0"/>
              <a:t>22.9.2015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543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3106-DEA1-4A38-8C75-5D6B03112EF5}" type="datetime1">
              <a:rPr lang="is-IS" smtClean="0"/>
              <a:t>22.9.2015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8806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2426-EE31-40E8-8B5C-9CB85F4B23A6}" type="datetime1">
              <a:rPr lang="is-IS" smtClean="0"/>
              <a:t>22.9.2015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443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BCDB7-3976-448C-832C-B662EA056BC4}" type="datetime1">
              <a:rPr lang="is-IS" smtClean="0"/>
              <a:t>22.9.2015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E66AE-FBC8-4EC2-9D3A-4C242B3DCE1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6578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797152"/>
            <a:ext cx="2230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rgbClr val="002060"/>
                </a:solidFill>
              </a:rPr>
              <a:t>Guðbergur Rúnarsson</a:t>
            </a:r>
          </a:p>
          <a:p>
            <a:r>
              <a:rPr lang="is-IS" dirty="0" smtClean="0">
                <a:solidFill>
                  <a:srgbClr val="002060"/>
                </a:solidFill>
              </a:rPr>
              <a:t>framkvæmdastjóri</a:t>
            </a:r>
            <a:endParaRPr lang="is-I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5505609"/>
            <a:ext cx="4536504" cy="8239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2775432"/>
            <a:ext cx="1038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800" dirty="0">
                <a:solidFill>
                  <a:schemeClr val="bg1"/>
                </a:solidFill>
              </a:rPr>
              <a:t>Nýsköpun og þróun í sjávarútvegi – Sjávarútvegsfundur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688" y="3573016"/>
            <a:ext cx="5970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600" dirty="0" smtClean="0">
                <a:solidFill>
                  <a:schemeClr val="accent6">
                    <a:lumMod val="75000"/>
                  </a:schemeClr>
                </a:solidFill>
              </a:rPr>
              <a:t>Þróun og framtíðarsýn í fiskeldi</a:t>
            </a:r>
            <a:endParaRPr lang="is-I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7477" y="817944"/>
            <a:ext cx="5152795" cy="232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864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s-IS" sz="3200" dirty="0" smtClean="0"/>
              <a:t>Áform og væntingar í </a:t>
            </a:r>
            <a:r>
              <a:rPr lang="is-IS" sz="3200" dirty="0" smtClean="0"/>
              <a:t>fiskeldi á Íslandi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is-IS" sz="2000" dirty="0" smtClean="0"/>
              <a:t>Stóraukin framleiðsla á næstu árum</a:t>
            </a:r>
          </a:p>
          <a:p>
            <a:pPr lvl="1"/>
            <a:r>
              <a:rPr lang="is-IS" sz="2000" dirty="0" smtClean="0"/>
              <a:t>Hafró hefur skilað burðarþoli fyrir allt að 50.000 tonna eldi  á Vestfjörðum og eru eldisfyrirtæki þar komin vel á veg. </a:t>
            </a:r>
          </a:p>
          <a:p>
            <a:pPr lvl="1"/>
            <a:r>
              <a:rPr lang="is-IS" sz="2000" dirty="0" smtClean="0"/>
              <a:t>Á suðurfjörum austfjarða er eldi á </a:t>
            </a:r>
            <a:r>
              <a:rPr lang="is-IS" sz="2000" dirty="0" smtClean="0"/>
              <a:t>regnbogasilungi</a:t>
            </a:r>
          </a:p>
          <a:p>
            <a:pPr marL="457200" lvl="1" indent="0">
              <a:buNone/>
            </a:pPr>
            <a:endParaRPr lang="is-IS" sz="2000" dirty="0" smtClean="0"/>
          </a:p>
          <a:p>
            <a:r>
              <a:rPr lang="is-IS" sz="2000" dirty="0" smtClean="0"/>
              <a:t>Fyrirtæki í fiskeldisgreininni hafa stór áform og væntingar um stækkanir</a:t>
            </a:r>
          </a:p>
          <a:p>
            <a:pPr lvl="1"/>
            <a:r>
              <a:rPr lang="is-IS" sz="2000" dirty="0" smtClean="0"/>
              <a:t>Sjókvíaeldi í lax og regnbogasilung </a:t>
            </a:r>
            <a:r>
              <a:rPr lang="is-IS" sz="2000" dirty="0" smtClean="0"/>
              <a:t>hafa stóraukist</a:t>
            </a:r>
            <a:endParaRPr lang="is-IS" sz="2000" dirty="0" smtClean="0"/>
          </a:p>
          <a:p>
            <a:pPr lvl="1"/>
            <a:r>
              <a:rPr lang="is-IS" sz="2000" dirty="0" smtClean="0"/>
              <a:t>Landeldið </a:t>
            </a:r>
            <a:r>
              <a:rPr lang="is-IS" sz="2000" dirty="0" smtClean="0"/>
              <a:t>einnig</a:t>
            </a:r>
            <a:endParaRPr lang="is-IS" sz="2000" dirty="0" smtClean="0"/>
          </a:p>
          <a:p>
            <a:pPr lvl="1"/>
            <a:endParaRPr lang="is-IS" sz="2000" dirty="0" smtClean="0"/>
          </a:p>
          <a:p>
            <a:r>
              <a:rPr lang="is-IS" sz="2000" dirty="0" smtClean="0"/>
              <a:t>Samtals er þetta um </a:t>
            </a:r>
            <a:r>
              <a:rPr lang="is-IS" sz="2400" b="1" dirty="0" smtClean="0"/>
              <a:t>110.000</a:t>
            </a:r>
            <a:r>
              <a:rPr lang="is-IS" sz="2000" dirty="0" smtClean="0"/>
              <a:t> tonn af eldisfiski </a:t>
            </a:r>
          </a:p>
          <a:p>
            <a:pPr lvl="1"/>
            <a:r>
              <a:rPr lang="is-IS" sz="2000" dirty="0" smtClean="0"/>
              <a:t>Tímafaktorinn er hinsvegar </a:t>
            </a:r>
            <a:r>
              <a:rPr lang="is-IS" sz="2000" dirty="0" smtClean="0"/>
              <a:t>óljós</a:t>
            </a:r>
            <a:r>
              <a:rPr lang="is-IS" sz="2000" dirty="0" smtClean="0"/>
              <a:t>!</a:t>
            </a:r>
          </a:p>
          <a:p>
            <a:pPr lvl="1"/>
            <a:r>
              <a:rPr lang="is-IS" sz="2000" dirty="0" smtClean="0"/>
              <a:t>Hvernig gæti þetta litið út árið 2050 miðað við núverandi væntingar?</a:t>
            </a:r>
          </a:p>
          <a:p>
            <a:pPr lvl="1"/>
            <a:endParaRPr lang="is-IS" dirty="0" smtClean="0"/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8" y="6389229"/>
            <a:ext cx="1717848" cy="3120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217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" y="169248"/>
            <a:ext cx="9144000" cy="666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48" y="6389229"/>
            <a:ext cx="1717848" cy="3120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664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4000" dirty="0" smtClean="0"/>
              <a:t>SVÓT greining</a:t>
            </a:r>
            <a:endParaRPr lang="is-I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s-IS" b="1" dirty="0" smtClean="0"/>
              <a:t>Styrkleikar</a:t>
            </a:r>
          </a:p>
          <a:p>
            <a:pPr lvl="1"/>
            <a:r>
              <a:rPr lang="is-IS" dirty="0" smtClean="0"/>
              <a:t>Eldisvatn fyrir allt að 110.000 tonn</a:t>
            </a:r>
          </a:p>
          <a:p>
            <a:pPr lvl="1"/>
            <a:r>
              <a:rPr lang="is-IS" dirty="0" smtClean="0"/>
              <a:t>Ógrynni af </a:t>
            </a:r>
            <a:r>
              <a:rPr lang="is-IS" dirty="0" err="1" smtClean="0"/>
              <a:t>tæru</a:t>
            </a:r>
            <a:r>
              <a:rPr lang="is-IS" dirty="0" smtClean="0"/>
              <a:t> </a:t>
            </a:r>
            <a:r>
              <a:rPr lang="is-IS" dirty="0" err="1" smtClean="0"/>
              <a:t>ferskvatni</a:t>
            </a:r>
            <a:r>
              <a:rPr lang="is-IS" dirty="0" smtClean="0"/>
              <a:t> streymir ónotað til sjávar</a:t>
            </a:r>
          </a:p>
          <a:p>
            <a:pPr lvl="1"/>
            <a:r>
              <a:rPr lang="is-IS" dirty="0" smtClean="0"/>
              <a:t>Lághiti fyrir seiðaeldi og </a:t>
            </a:r>
            <a:r>
              <a:rPr lang="is-IS" dirty="0" smtClean="0"/>
              <a:t>ylkærar tegundir</a:t>
            </a:r>
            <a:endParaRPr lang="is-IS" dirty="0" smtClean="0"/>
          </a:p>
          <a:p>
            <a:pPr lvl="1"/>
            <a:r>
              <a:rPr lang="is-IS" dirty="0" smtClean="0"/>
              <a:t>Hreint, kalt og </a:t>
            </a:r>
            <a:r>
              <a:rPr lang="is-IS" dirty="0" err="1" smtClean="0"/>
              <a:t>ósnortið</a:t>
            </a:r>
            <a:r>
              <a:rPr lang="is-IS" dirty="0" smtClean="0"/>
              <a:t> land</a:t>
            </a:r>
          </a:p>
          <a:p>
            <a:pPr lvl="1"/>
            <a:r>
              <a:rPr lang="is-IS" dirty="0" smtClean="0"/>
              <a:t>Staða heilbrigðismála er </a:t>
            </a:r>
            <a:r>
              <a:rPr lang="is-IS" dirty="0" err="1" smtClean="0"/>
              <a:t>sérlega</a:t>
            </a:r>
            <a:r>
              <a:rPr lang="is-IS" dirty="0" smtClean="0"/>
              <a:t> góð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s-IS" b="1" dirty="0" smtClean="0"/>
              <a:t>Veikleikar</a:t>
            </a:r>
          </a:p>
          <a:p>
            <a:pPr lvl="1"/>
            <a:r>
              <a:rPr lang="is-IS" dirty="0" smtClean="0"/>
              <a:t>Fjármögnun í fiskeldi</a:t>
            </a:r>
          </a:p>
          <a:p>
            <a:pPr lvl="1"/>
            <a:r>
              <a:rPr lang="is-IS" dirty="0" smtClean="0"/>
              <a:t>Tímafrekt ferli að fá leyfi</a:t>
            </a:r>
          </a:p>
          <a:p>
            <a:pPr lvl="1"/>
            <a:r>
              <a:rPr lang="is-IS" dirty="0" smtClean="0"/>
              <a:t>Lög, reglugerðir og skipulag fjarða í mótun</a:t>
            </a:r>
          </a:p>
          <a:p>
            <a:pPr lvl="1"/>
            <a:r>
              <a:rPr lang="is-IS" dirty="0" smtClean="0"/>
              <a:t>Innviðir veikir því greinin er smá</a:t>
            </a:r>
          </a:p>
          <a:p>
            <a:pPr lvl="1"/>
            <a:r>
              <a:rPr lang="is-IS" dirty="0" smtClean="0"/>
              <a:t>Flutningskostnaður</a:t>
            </a:r>
          </a:p>
          <a:p>
            <a:pPr lvl="1"/>
            <a:r>
              <a:rPr lang="is-IS" dirty="0" smtClean="0"/>
              <a:t>Tollar</a:t>
            </a:r>
            <a:endParaRPr lang="is-I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417638"/>
            <a:ext cx="0" cy="44596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5360" y="2060848"/>
            <a:ext cx="81514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8" y="6389229"/>
            <a:ext cx="1717848" cy="3120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288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SVÓT greining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s-IS" b="1" dirty="0" smtClean="0"/>
              <a:t>Ógnanir</a:t>
            </a:r>
          </a:p>
          <a:p>
            <a:pPr lvl="1"/>
            <a:r>
              <a:rPr lang="is-IS" dirty="0" smtClean="0"/>
              <a:t>Styrkir í </a:t>
            </a:r>
            <a:r>
              <a:rPr lang="is-IS" dirty="0" err="1" smtClean="0"/>
              <a:t>samkeppnis-löndunum</a:t>
            </a:r>
            <a:r>
              <a:rPr lang="is-IS" dirty="0" smtClean="0"/>
              <a:t> sem skekkja samkeppnisstöðu</a:t>
            </a:r>
          </a:p>
          <a:p>
            <a:pPr lvl="1"/>
            <a:r>
              <a:rPr lang="is-IS" dirty="0" smtClean="0"/>
              <a:t>Samkeppni um staðsetningar</a:t>
            </a:r>
          </a:p>
          <a:p>
            <a:pPr lvl="1"/>
            <a:r>
              <a:rPr lang="is-IS" dirty="0" smtClean="0"/>
              <a:t>Markaðsaðstæður, </a:t>
            </a:r>
            <a:r>
              <a:rPr lang="is-IS" dirty="0" smtClean="0"/>
              <a:t>t.d. </a:t>
            </a:r>
            <a:r>
              <a:rPr lang="is-IS" dirty="0" smtClean="0"/>
              <a:t> Rússland </a:t>
            </a:r>
            <a:r>
              <a:rPr lang="is-IS" dirty="0" smtClean="0"/>
              <a:t>núna</a:t>
            </a:r>
          </a:p>
          <a:p>
            <a:pPr lvl="1"/>
            <a:r>
              <a:rPr lang="is-IS" dirty="0" err="1" smtClean="0"/>
              <a:t>Ný</a:t>
            </a:r>
            <a:r>
              <a:rPr lang="is-IS" dirty="0" smtClean="0"/>
              <a:t> eldiskerfi með endurnýtingu vatns nálægt markaði</a:t>
            </a:r>
          </a:p>
          <a:p>
            <a:pPr lvl="1"/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640" y="1600199"/>
            <a:ext cx="438829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s-IS" b="1" dirty="0" smtClean="0"/>
              <a:t>Tækifæri</a:t>
            </a:r>
          </a:p>
          <a:p>
            <a:pPr lvl="1"/>
            <a:r>
              <a:rPr lang="is-IS" dirty="0"/>
              <a:t>Ísland er matvælaland</a:t>
            </a:r>
          </a:p>
          <a:p>
            <a:pPr lvl="1"/>
            <a:r>
              <a:rPr lang="is-IS" dirty="0"/>
              <a:t>Aukið eldi – fleiri matpakkar</a:t>
            </a:r>
          </a:p>
          <a:p>
            <a:pPr lvl="1"/>
            <a:r>
              <a:rPr lang="is-IS" dirty="0"/>
              <a:t>Meiri </a:t>
            </a:r>
            <a:r>
              <a:rPr lang="is-IS" dirty="0" smtClean="0"/>
              <a:t>áhersla </a:t>
            </a:r>
            <a:r>
              <a:rPr lang="is-IS" dirty="0"/>
              <a:t>í </a:t>
            </a:r>
            <a:r>
              <a:rPr lang="is-IS" dirty="0" smtClean="0"/>
              <a:t>greininni </a:t>
            </a:r>
            <a:r>
              <a:rPr lang="is-IS" dirty="0"/>
              <a:t>- </a:t>
            </a:r>
            <a:r>
              <a:rPr lang="is-IS" dirty="0" smtClean="0"/>
              <a:t>hrognkelsi</a:t>
            </a:r>
            <a:endParaRPr lang="is-IS" dirty="0"/>
          </a:p>
          <a:p>
            <a:pPr lvl="1"/>
            <a:r>
              <a:rPr lang="is-IS" dirty="0" smtClean="0"/>
              <a:t>Fóðurgerð</a:t>
            </a:r>
            <a:endParaRPr lang="is-IS" dirty="0"/>
          </a:p>
          <a:p>
            <a:pPr lvl="1"/>
            <a:r>
              <a:rPr lang="is-IS" dirty="0"/>
              <a:t>Góð þekking á fiskafurðum og mörkuðum</a:t>
            </a:r>
          </a:p>
          <a:p>
            <a:pPr lvl="1"/>
            <a:r>
              <a:rPr lang="is-IS" dirty="0"/>
              <a:t>Aðstæður fyrir fiskeldi eru góðar á landi og í </a:t>
            </a:r>
            <a:r>
              <a:rPr lang="is-IS" dirty="0" err="1"/>
              <a:t>sjó</a:t>
            </a:r>
            <a:r>
              <a:rPr lang="is-IS" dirty="0"/>
              <a:t> á </a:t>
            </a:r>
            <a:r>
              <a:rPr lang="is-IS" dirty="0" smtClean="0"/>
              <a:t>Íslandi</a:t>
            </a:r>
            <a:endParaRPr lang="is-IS" dirty="0"/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>
            <a:off x="4572000" y="1417638"/>
            <a:ext cx="0" cy="44596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5360" y="2060848"/>
            <a:ext cx="81514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8" y="6389229"/>
            <a:ext cx="1717848" cy="3120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8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4000" b="1" dirty="0" smtClean="0"/>
              <a:t>Samantekt</a:t>
            </a:r>
            <a:endParaRPr lang="is-I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Fiskeldi hefur næg og tær sóknartækifæri</a:t>
            </a:r>
          </a:p>
          <a:p>
            <a:r>
              <a:rPr lang="is-IS" dirty="0" smtClean="0"/>
              <a:t>Halda þarf áfram að aðlaga umhverfið á Íslandi að þörfum fiskeldisins</a:t>
            </a:r>
          </a:p>
          <a:p>
            <a:r>
              <a:rPr lang="is-IS" dirty="0" smtClean="0"/>
              <a:t>Styrkja þarf almennt stöðu Íslands á mörkuðum erlendis</a:t>
            </a:r>
          </a:p>
          <a:p>
            <a:r>
              <a:rPr lang="is-IS" dirty="0" smtClean="0"/>
              <a:t>Aðstæður fyrir fiskeldi eru góðar, nægt vatn, ímynd tær og heilbrigðisstaða í sérflokki.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381328"/>
            <a:ext cx="1719221" cy="3109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084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644" y="1628800"/>
            <a:ext cx="77724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s-IS" altLang="is-IS" dirty="0" smtClean="0"/>
              <a:t>Fiskeldi á framtíð á Íslandi </a:t>
            </a:r>
            <a:br>
              <a:rPr lang="is-IS" altLang="is-IS" dirty="0" smtClean="0"/>
            </a:br>
            <a:r>
              <a:rPr lang="is-IS" altLang="is-IS" dirty="0" smtClean="0"/>
              <a:t/>
            </a:r>
            <a:br>
              <a:rPr lang="is-IS" altLang="is-IS" dirty="0" smtClean="0"/>
            </a:br>
            <a:r>
              <a:rPr lang="is-IS" altLang="is-IS" sz="6000" dirty="0" smtClean="0"/>
              <a:t>Takk fyrir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93096"/>
            <a:ext cx="7532553" cy="13681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559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/>
              <a:t>Fiskeldi á Íslandi</a:t>
            </a:r>
            <a:endParaRPr lang="is-I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417638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800" dirty="0" smtClean="0"/>
              <a:t>1900 – Fyrstu tilraunir við að frjóvga laxahrogn og 	  	  sleppa smáseiðum í ár</a:t>
            </a:r>
          </a:p>
          <a:p>
            <a:pPr marL="0" indent="0">
              <a:buNone/>
            </a:pPr>
            <a:r>
              <a:rPr lang="is-IS" sz="2800" dirty="0" smtClean="0"/>
              <a:t>1951 – Smáeldi á regnbogasilungi í tjörnum</a:t>
            </a:r>
          </a:p>
          <a:p>
            <a:pPr marL="0" indent="0">
              <a:buNone/>
            </a:pPr>
            <a:r>
              <a:rPr lang="is-IS" sz="2800" dirty="0" smtClean="0"/>
              <a:t>1985 – 1990 – Stórskalaeldi á lax til útflutnings</a:t>
            </a:r>
          </a:p>
          <a:p>
            <a:pPr marL="0" indent="0">
              <a:buNone/>
            </a:pPr>
            <a:r>
              <a:rPr lang="is-IS" sz="2800" dirty="0" smtClean="0"/>
              <a:t>2000 – 2011 – Framleiðsla á laxi, bleikju og þorski</a:t>
            </a:r>
          </a:p>
          <a:p>
            <a:pPr marL="0" indent="0">
              <a:buNone/>
            </a:pPr>
            <a:r>
              <a:rPr lang="is-IS" sz="2800" dirty="0" smtClean="0"/>
              <a:t>2012 – Framleiðsla á laxi bleikju og regnbogasilungi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48" y="6389229"/>
            <a:ext cx="1717848" cy="312016"/>
          </a:xfrm>
          <a:prstGeom prst="rect">
            <a:avLst/>
          </a:prstGeom>
        </p:spPr>
      </p:pic>
      <p:pic>
        <p:nvPicPr>
          <p:cNvPr id="7" name="Picture 6" descr="C:\Documents and Settings\gudbergur.VERSLUN\My Documents\My Pictures\kviðpokaseið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0066" y="4700478"/>
            <a:ext cx="2291438" cy="171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36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/>
              <a:t>Fiskeldisumhverfið </a:t>
            </a:r>
            <a:endParaRPr lang="is-I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340768"/>
            <a:ext cx="8229600" cy="4813995"/>
          </a:xfrm>
        </p:spPr>
        <p:txBody>
          <a:bodyPr>
            <a:normAutofit/>
          </a:bodyPr>
          <a:lstStyle/>
          <a:p>
            <a:r>
              <a:rPr lang="is-IS" sz="2800" dirty="0" smtClean="0"/>
              <a:t>Félagsmenn LF eru 21 </a:t>
            </a:r>
          </a:p>
          <a:p>
            <a:r>
              <a:rPr lang="is-IS" sz="2800" dirty="0" smtClean="0"/>
              <a:t>Ársverk </a:t>
            </a:r>
            <a:r>
              <a:rPr lang="is-IS" sz="2800" dirty="0"/>
              <a:t>í greininni eru </a:t>
            </a:r>
            <a:r>
              <a:rPr lang="is-IS" sz="2800" dirty="0" smtClean="0"/>
              <a:t>um 340</a:t>
            </a:r>
          </a:p>
          <a:p>
            <a:r>
              <a:rPr lang="is-IS" sz="2800" dirty="0"/>
              <a:t>Fyrirtæki og stofnanir sem þjóna fiskeldisfyrirtækjum eru m.a</a:t>
            </a:r>
            <a:r>
              <a:rPr lang="is-IS" sz="2800" dirty="0" smtClean="0"/>
              <a:t>. fóðurfyrirtæki</a:t>
            </a:r>
            <a:r>
              <a:rPr lang="is-IS" sz="2800" dirty="0"/>
              <a:t>, netagerðir, verkfræðistofur, þjónustufyrirtæki ýmiskonar, sölu – og markaðsfyrirtæki, eftirlitsstofnanir, </a:t>
            </a:r>
            <a:r>
              <a:rPr lang="is-IS" sz="2800" dirty="0" err="1" smtClean="0"/>
              <a:t>dýralæknar</a:t>
            </a:r>
            <a:r>
              <a:rPr lang="is-IS" sz="2800" dirty="0" smtClean="0"/>
              <a:t> </a:t>
            </a:r>
            <a:r>
              <a:rPr lang="is-IS" sz="2800" dirty="0"/>
              <a:t>og háskólastofnanir </a:t>
            </a:r>
            <a:r>
              <a:rPr lang="is-IS" sz="2800" dirty="0" smtClean="0"/>
              <a:t>o.fl</a:t>
            </a:r>
            <a:r>
              <a:rPr lang="is-IS" sz="2800" dirty="0"/>
              <a:t>. </a:t>
            </a:r>
            <a:r>
              <a:rPr lang="is-IS" dirty="0"/>
              <a:t/>
            </a:r>
            <a:br>
              <a:rPr lang="is-IS" dirty="0"/>
            </a:br>
            <a:r>
              <a:rPr lang="is-IS" dirty="0"/>
              <a:t/>
            </a:r>
            <a:br>
              <a:rPr lang="is-IS" dirty="0"/>
            </a:br>
            <a:endParaRPr lang="is-IS" dirty="0"/>
          </a:p>
          <a:p>
            <a:pPr marL="0" indent="0">
              <a:buNone/>
            </a:pPr>
            <a:endParaRPr lang="is-IS" dirty="0" smtClean="0"/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8" y="6389229"/>
            <a:ext cx="1717848" cy="3120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454125"/>
            <a:ext cx="2621440" cy="19619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611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29" y="1484784"/>
            <a:ext cx="5541320" cy="37091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/>
              <a:t>Friðuð svæði</a:t>
            </a:r>
            <a:endParaRPr lang="is-I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661248"/>
            <a:ext cx="7471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i="1" dirty="0"/>
              <a:t>Friðunarsvæði í </a:t>
            </a:r>
            <a:r>
              <a:rPr lang="is-IS" i="1" dirty="0" err="1"/>
              <a:t>sjó</a:t>
            </a:r>
            <a:r>
              <a:rPr lang="is-IS" i="1" dirty="0"/>
              <a:t> þar sem eldi laxfiska (</a:t>
            </a:r>
            <a:r>
              <a:rPr lang="is-IS" i="1" dirty="0" err="1"/>
              <a:t>fam</a:t>
            </a:r>
            <a:r>
              <a:rPr lang="is-IS" i="1" dirty="0"/>
              <a:t>. </a:t>
            </a:r>
            <a:r>
              <a:rPr lang="is-IS" i="1" dirty="0" err="1"/>
              <a:t>salmonidae</a:t>
            </a:r>
            <a:r>
              <a:rPr lang="is-IS" i="1" dirty="0"/>
              <a:t>) í kvíum er </a:t>
            </a:r>
            <a:r>
              <a:rPr lang="is-IS" i="1" dirty="0" err="1" smtClean="0"/>
              <a:t>óheimil</a:t>
            </a:r>
            <a:r>
              <a:rPr lang="is-IS" i="1" dirty="0" smtClean="0"/>
              <a:t>.</a:t>
            </a:r>
            <a:endParaRPr lang="is-IS" i="1" dirty="0" smtClean="0"/>
          </a:p>
          <a:p>
            <a:r>
              <a:rPr lang="is-IS" i="1" dirty="0" smtClean="0"/>
              <a:t>Auglýsing nr. 226/2001</a:t>
            </a:r>
            <a:endParaRPr lang="is-I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48" y="6389229"/>
            <a:ext cx="1717848" cy="3120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982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-24981"/>
            <a:ext cx="9505055" cy="6882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3400" y="5373216"/>
            <a:ext cx="2890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is-IS" dirty="0"/>
              <a:t>3 laxeldisstöðvar</a:t>
            </a:r>
          </a:p>
          <a:p>
            <a:pPr lvl="1"/>
            <a:r>
              <a:rPr lang="is-IS" dirty="0"/>
              <a:t>6 þorskeldisstöðvar</a:t>
            </a:r>
          </a:p>
          <a:p>
            <a:pPr lvl="1"/>
            <a:r>
              <a:rPr lang="is-IS" dirty="0"/>
              <a:t>3 stöðvar fyrir regnboga</a:t>
            </a:r>
          </a:p>
        </p:txBody>
      </p:sp>
      <p:sp>
        <p:nvSpPr>
          <p:cNvPr id="4" name="Rectangle 3"/>
          <p:cNvSpPr/>
          <p:nvPr/>
        </p:nvSpPr>
        <p:spPr>
          <a:xfrm>
            <a:off x="6767736" y="5373216"/>
            <a:ext cx="237626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47" y="6389228"/>
            <a:ext cx="1938751" cy="35213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991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9552" y="4005064"/>
            <a:ext cx="2232248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" name="Oval 3"/>
          <p:cNvSpPr/>
          <p:nvPr/>
        </p:nvSpPr>
        <p:spPr>
          <a:xfrm>
            <a:off x="2411760" y="4077072"/>
            <a:ext cx="2232248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Oval 4"/>
          <p:cNvSpPr/>
          <p:nvPr/>
        </p:nvSpPr>
        <p:spPr>
          <a:xfrm>
            <a:off x="1439652" y="2780928"/>
            <a:ext cx="2232248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TextBox 5"/>
          <p:cNvSpPr txBox="1"/>
          <p:nvPr/>
        </p:nvSpPr>
        <p:spPr>
          <a:xfrm>
            <a:off x="719572" y="26064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600" b="1" dirty="0" smtClean="0"/>
              <a:t>Meginstefna</a:t>
            </a:r>
          </a:p>
          <a:p>
            <a:pPr algn="ctr"/>
            <a:r>
              <a:rPr lang="is-IS" sz="2800" dirty="0" smtClean="0"/>
              <a:t>Eldi í sjókvíum</a:t>
            </a:r>
            <a:endParaRPr lang="is-I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37675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Hagræn</a:t>
            </a:r>
            <a:endParaRPr lang="is-I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50038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Umhverfisvæn</a:t>
            </a:r>
            <a:endParaRPr lang="is-I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5596" y="49602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Félagsleg</a:t>
            </a:r>
            <a:endParaRPr lang="is-IS" b="1" dirty="0"/>
          </a:p>
        </p:txBody>
      </p:sp>
      <p:sp>
        <p:nvSpPr>
          <p:cNvPr id="10" name="Rectangle 9"/>
          <p:cNvSpPr/>
          <p:nvPr/>
        </p:nvSpPr>
        <p:spPr>
          <a:xfrm>
            <a:off x="5555532" y="3952168"/>
            <a:ext cx="34809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Kynslóðaskipt </a:t>
            </a:r>
            <a:r>
              <a:rPr lang="is-IS" dirty="0" smtClean="0"/>
              <a:t>eldi – All in/all </a:t>
            </a:r>
            <a:r>
              <a:rPr lang="is-IS" dirty="0" err="1" smtClean="0"/>
              <a:t>out</a:t>
            </a:r>
            <a:endParaRPr lang="is-IS" dirty="0"/>
          </a:p>
          <a:p>
            <a:pPr marL="285750" indent="-285750">
              <a:buFontTx/>
              <a:buChar char="-"/>
            </a:pPr>
            <a:r>
              <a:rPr lang="is-IS" dirty="0"/>
              <a:t>Nágrannalönd</a:t>
            </a:r>
          </a:p>
          <a:p>
            <a:pPr marL="285750" indent="-285750">
              <a:buFontTx/>
              <a:buChar char="-"/>
            </a:pPr>
            <a:r>
              <a:rPr lang="is-IS" dirty="0"/>
              <a:t>Sjúkdómar</a:t>
            </a:r>
          </a:p>
          <a:p>
            <a:pPr marL="285750" indent="-285750">
              <a:buFontTx/>
              <a:buChar char="-"/>
            </a:pPr>
            <a:r>
              <a:rPr lang="is-IS" dirty="0" smtClean="0"/>
              <a:t>Umhverfi</a:t>
            </a:r>
          </a:p>
          <a:p>
            <a:pPr marL="285750" indent="-285750">
              <a:buFontTx/>
              <a:buChar char="-"/>
            </a:pPr>
            <a:r>
              <a:rPr lang="is-IS" dirty="0" smtClean="0"/>
              <a:t>Fjarlægð milli stöðva</a:t>
            </a:r>
            <a:endParaRPr lang="is-IS" dirty="0"/>
          </a:p>
          <a:p>
            <a:endParaRPr lang="is-IS" dirty="0" smtClean="0"/>
          </a:p>
          <a:p>
            <a:r>
              <a:rPr lang="is-IS" dirty="0" smtClean="0"/>
              <a:t>Stærðarhagkvæmni </a:t>
            </a:r>
            <a:r>
              <a:rPr lang="is-IS" dirty="0"/>
              <a:t>og stöðugleiki: </a:t>
            </a:r>
            <a:r>
              <a:rPr lang="is-IS" dirty="0" smtClean="0"/>
              <a:t>- Gildistími leyfa</a:t>
            </a:r>
          </a:p>
          <a:p>
            <a:r>
              <a:rPr lang="is-IS" dirty="0" smtClean="0"/>
              <a:t>- Möguleiki á stækkun/samruna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485546" y="1408239"/>
            <a:ext cx="3510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Landssamband Fiskeldisstöðva vinnur við sjálfbæra þróun sem byggir á þremur stoðum fyrir farsælan rekstur</a:t>
            </a:r>
            <a:endParaRPr lang="is-I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47" y="6389228"/>
            <a:ext cx="1938751" cy="352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847676"/>
            <a:ext cx="2580992" cy="171958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034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8" y="6389229"/>
            <a:ext cx="1717848" cy="3120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66" y="819686"/>
            <a:ext cx="7785267" cy="5218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66" y="819686"/>
            <a:ext cx="7785267" cy="52186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56109" y="5212247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s-IS" dirty="0"/>
              <a:t>6 bleikjustöðvar</a:t>
            </a:r>
          </a:p>
          <a:p>
            <a:pPr lvl="1"/>
            <a:r>
              <a:rPr lang="is-IS" dirty="0"/>
              <a:t>3 seiðastöðvar</a:t>
            </a:r>
          </a:p>
          <a:p>
            <a:pPr lvl="1"/>
            <a:r>
              <a:rPr lang="is-IS" dirty="0"/>
              <a:t>2 hrognastöðvar</a:t>
            </a:r>
          </a:p>
          <a:p>
            <a:pPr lvl="1"/>
            <a:r>
              <a:rPr lang="is-IS" dirty="0"/>
              <a:t>1 </a:t>
            </a:r>
            <a:r>
              <a:rPr lang="is-IS" dirty="0" smtClean="0"/>
              <a:t>stöð </a:t>
            </a:r>
            <a:r>
              <a:rPr lang="is-IS" dirty="0"/>
              <a:t>sem </a:t>
            </a:r>
            <a:r>
              <a:rPr lang="is-IS" dirty="0" smtClean="0"/>
              <a:t>framleiðir </a:t>
            </a:r>
            <a:r>
              <a:rPr lang="is-IS" dirty="0"/>
              <a:t>Senegal flúru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8184" y="5229200"/>
            <a:ext cx="2880320" cy="1472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122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48" y="6389229"/>
            <a:ext cx="1717848" cy="3120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12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altLang="is-IS" sz="3600" dirty="0" smtClean="0"/>
              <a:t>Staðan </a:t>
            </a:r>
            <a:r>
              <a:rPr lang="is-IS" altLang="is-IS" sz="3600" dirty="0" smtClean="0"/>
              <a:t>fram </a:t>
            </a:r>
            <a:r>
              <a:rPr lang="is-IS" altLang="is-IS" sz="3600" dirty="0" smtClean="0"/>
              <a:t>til </a:t>
            </a:r>
            <a:r>
              <a:rPr lang="is-IS" altLang="is-IS" sz="3600" dirty="0"/>
              <a:t>2050</a:t>
            </a:r>
            <a:r>
              <a:rPr lang="is-IS" altLang="is-IS" sz="3200" dirty="0"/>
              <a:t/>
            </a:r>
            <a:br>
              <a:rPr lang="is-IS" altLang="is-IS" sz="3200" dirty="0"/>
            </a:br>
            <a:r>
              <a:rPr lang="is-IS" altLang="is-IS" sz="2700" dirty="0"/>
              <a:t>Forsendur og sviðsmynd</a:t>
            </a:r>
            <a:r>
              <a:rPr lang="is-IS" altLang="is-IS" sz="3200" dirty="0"/>
              <a:t/>
            </a:r>
            <a:br>
              <a:rPr lang="is-IS" altLang="is-IS" sz="3200" dirty="0"/>
            </a:br>
            <a:endParaRPr lang="en-US" altLang="is-IS" sz="32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2"/>
            <a:ext cx="8579296" cy="5400947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is-IS" altLang="is-IS" sz="2000" dirty="0" smtClean="0"/>
          </a:p>
          <a:p>
            <a:pPr eaLnBrk="1" hangingPunct="1">
              <a:lnSpc>
                <a:spcPct val="80000"/>
              </a:lnSpc>
            </a:pPr>
            <a:r>
              <a:rPr lang="is-IS" altLang="is-IS" sz="2000" dirty="0" smtClean="0"/>
              <a:t>Þróun </a:t>
            </a:r>
            <a:r>
              <a:rPr lang="is-IS" altLang="is-IS" sz="2000" dirty="0" smtClean="0"/>
              <a:t>í mannfjölda verða tæpir 9 ma. árið 2050</a:t>
            </a:r>
          </a:p>
          <a:p>
            <a:pPr eaLnBrk="1" hangingPunct="1">
              <a:lnSpc>
                <a:spcPct val="80000"/>
              </a:lnSpc>
            </a:pPr>
            <a:endParaRPr lang="is-IS" altLang="is-IS" sz="2000" dirty="0" smtClean="0"/>
          </a:p>
          <a:p>
            <a:pPr eaLnBrk="1" hangingPunct="1">
              <a:lnSpc>
                <a:spcPct val="80000"/>
              </a:lnSpc>
            </a:pPr>
            <a:r>
              <a:rPr lang="is-IS" altLang="is-IS" sz="2000" dirty="0" smtClean="0"/>
              <a:t>Þörf er á aukinni matvælaframleiðslu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s-IS" altLang="is-IS" sz="1600" dirty="0" smtClean="0"/>
          </a:p>
          <a:p>
            <a:pPr eaLnBrk="1" hangingPunct="1">
              <a:lnSpc>
                <a:spcPct val="80000"/>
              </a:lnSpc>
            </a:pPr>
            <a:r>
              <a:rPr lang="is-IS" altLang="is-IS" sz="1800" dirty="0" smtClean="0"/>
              <a:t>Okkar markaðir hafa verið löndin með bestu afkomuna: </a:t>
            </a:r>
            <a:r>
              <a:rPr lang="is-IS" altLang="is-IS" sz="1800" dirty="0" err="1" smtClean="0"/>
              <a:t>N-Ameríka</a:t>
            </a:r>
            <a:r>
              <a:rPr lang="is-IS" altLang="is-IS" sz="1800" dirty="0" smtClean="0"/>
              <a:t>, Evrópa og þróaðir markaðssvæði.  </a:t>
            </a:r>
            <a:r>
              <a:rPr lang="is-IS" altLang="is-IS" sz="1800" dirty="0" smtClean="0"/>
              <a:t>Það verður óbreytt á næstu árum. </a:t>
            </a:r>
            <a:endParaRPr lang="is-IS" altLang="is-IS" sz="1800" dirty="0" smtClean="0"/>
          </a:p>
          <a:p>
            <a:pPr lvl="1">
              <a:lnSpc>
                <a:spcPct val="80000"/>
              </a:lnSpc>
            </a:pPr>
            <a:endParaRPr lang="is-IS" altLang="is-IS" sz="1400" dirty="0" smtClean="0"/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s-IS" altLang="is-IS" sz="1600" dirty="0" smtClean="0"/>
              <a:t>Fiskeldi </a:t>
            </a:r>
            <a:r>
              <a:rPr lang="is-IS" altLang="is-IS" sz="1600" dirty="0" smtClean="0"/>
              <a:t>er spáð allt að 4,5% vexti á ári næstu áratugi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s-IS" altLang="is-IS" sz="1600" dirty="0" smtClean="0"/>
              <a:t>Villtur afli 0,7 – 1,5% vexti - mest tegundir sem ekki hafa verið nýttar...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s-IS" altLang="is-IS" sz="1600" dirty="0" smtClean="0"/>
          </a:p>
          <a:p>
            <a:pPr eaLnBrk="1" hangingPunct="1">
              <a:lnSpc>
                <a:spcPct val="80000"/>
              </a:lnSpc>
            </a:pPr>
            <a:r>
              <a:rPr lang="is-IS" altLang="is-IS" sz="1800" dirty="0" smtClean="0"/>
              <a:t>Ef fiskur og sjávarafurðir eiga að halda sínum hlut í matvælunum þarf heimsframleiðslan í fiskeldi að aukast um 42 milljónir tonna og fara yfir 190 milljónir tonn árið 2050. </a:t>
            </a:r>
          </a:p>
          <a:p>
            <a:pPr lvl="1" eaLnBrk="1" hangingPunct="1">
              <a:lnSpc>
                <a:spcPct val="80000"/>
              </a:lnSpc>
            </a:pPr>
            <a:endParaRPr lang="is-IS" altLang="is-IS" sz="1800" dirty="0" smtClean="0"/>
          </a:p>
          <a:p>
            <a:pPr eaLnBrk="1" hangingPunct="1">
              <a:lnSpc>
                <a:spcPct val="80000"/>
              </a:lnSpc>
            </a:pPr>
            <a:endParaRPr lang="is-IS" altLang="is-IS" sz="2000" dirty="0" smtClean="0"/>
          </a:p>
          <a:p>
            <a:pPr eaLnBrk="1" hangingPunct="1">
              <a:lnSpc>
                <a:spcPct val="80000"/>
              </a:lnSpc>
            </a:pPr>
            <a:endParaRPr lang="en-US" altLang="is-I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8" y="6389229"/>
            <a:ext cx="1717848" cy="3120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66AE-FBC8-4EC2-9D3A-4C242B3DCE10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65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7529</TotalTime>
  <Words>524</Words>
  <Application>Microsoft Office PowerPoint</Application>
  <PresentationFormat>On-screen Show (4:3)</PresentationFormat>
  <Paragraphs>117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Fiskeldi á Íslandi</vt:lpstr>
      <vt:lpstr>Fiskeldisumhverfið </vt:lpstr>
      <vt:lpstr>Friðuð svæði</vt:lpstr>
      <vt:lpstr>PowerPoint Presentation</vt:lpstr>
      <vt:lpstr>PowerPoint Presentation</vt:lpstr>
      <vt:lpstr>PowerPoint Presentation</vt:lpstr>
      <vt:lpstr>PowerPoint Presentation</vt:lpstr>
      <vt:lpstr>Staðan fram til 2050 Forsendur og sviðsmynd </vt:lpstr>
      <vt:lpstr>Áform og væntingar í fiskeldi á Íslandi</vt:lpstr>
      <vt:lpstr>PowerPoint Presentation</vt:lpstr>
      <vt:lpstr>SVÓT greining</vt:lpstr>
      <vt:lpstr>SVÓT greining</vt:lpstr>
      <vt:lpstr>Samantekt</vt:lpstr>
      <vt:lpstr>Fiskeldi á framtíð á Íslandi   Takk fyrir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Slátrun eldisfisks</dc:title>
  <dc:creator>Guðbergur Rúnarsson</dc:creator>
  <cp:lastModifiedBy>Guðbergur Rúnarsson</cp:lastModifiedBy>
  <cp:revision>55</cp:revision>
  <dcterms:created xsi:type="dcterms:W3CDTF">2015-04-22T13:54:27Z</dcterms:created>
  <dcterms:modified xsi:type="dcterms:W3CDTF">2015-09-22T14:32:33Z</dcterms:modified>
</cp:coreProperties>
</file>